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Google Sans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regular.fntdata"/><Relationship Id="rId25" Type="http://schemas.openxmlformats.org/officeDocument/2006/relationships/slide" Target="slides/slide21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GoogleSansMedium-bold.fntdata"/><Relationship Id="rId12" Type="http://schemas.openxmlformats.org/officeDocument/2006/relationships/slide" Target="slides/slide8.xml"/><Relationship Id="rId34" Type="http://schemas.openxmlformats.org/officeDocument/2006/relationships/font" Target="fonts/Google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Google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GoogleSansMedium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ee5e6c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eee5e6c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9546acc3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9546acc3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bcebff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cbcebff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f110d4e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f110d4e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f110d4e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f110d4e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f110d4e2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f110d4e2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f110d4e2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f110d4e2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f110d4e2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f110d4e2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f110d4e2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f110d4e2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f110d4e2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f110d4e2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cbcebff9c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cbcebff9c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74feae2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74feae2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74feae21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74feae2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74feae2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74feae2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e96b658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e96b658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c2e4fe5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c2e4fe5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7b8c1be71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7b8c1be7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9546acc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9546acc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1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Relationship Id="rId6" Type="http://schemas.openxmlformats.org/officeDocument/2006/relationships/hyperlink" Target="https://script.google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delabs.developers.google.com/codelabs/apps-script-intro/#4" TargetMode="External"/><Relationship Id="rId4" Type="http://schemas.openxmlformats.org/officeDocument/2006/relationships/hyperlink" Target="https://developers.google.com/codelabs/apps-script-fundamentals-2#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s.google.com/codelabs/apps-script-fundamentals-5#0" TargetMode="External"/><Relationship Id="rId4" Type="http://schemas.openxmlformats.org/officeDocument/2006/relationships/hyperlink" Target="https://developers.google.com/codelabs/apps-script-fundamentals-5#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velopers.google.com/codelabs/apps-script-fundamentals-1#0" TargetMode="External"/><Relationship Id="rId4" Type="http://schemas.openxmlformats.org/officeDocument/2006/relationships/hyperlink" Target="https://developers.google.com/codelabs/apps-script-fundamentals-3#0" TargetMode="External"/><Relationship Id="rId5" Type="http://schemas.openxmlformats.org/officeDocument/2006/relationships/hyperlink" Target="https://developers.google.com/codelabs/apps-script-fundamentals-4#0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gif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50" y="857375"/>
            <a:ext cx="8349700" cy="3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9"/>
          <p:cNvSpPr txBox="1"/>
          <p:nvPr/>
        </p:nvSpPr>
        <p:spPr>
          <a:xfrm>
            <a:off x="4686800" y="1631550"/>
            <a:ext cx="3969300" cy="18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editor de Google Apps Script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9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0"/>
          <p:cNvSpPr txBox="1"/>
          <p:nvPr/>
        </p:nvSpPr>
        <p:spPr>
          <a:xfrm>
            <a:off x="400050" y="18505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Abrir el editor de Apps Script</a:t>
            </a:r>
            <a:endParaRPr sz="3000"/>
          </a:p>
        </p:txBody>
      </p:sp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" y="1020399"/>
            <a:ext cx="3693075" cy="18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0"/>
          <p:cNvPicPr preferRelativeResize="0"/>
          <p:nvPr/>
        </p:nvPicPr>
        <p:blipFill rotWithShape="1">
          <a:blip r:embed="rId5">
            <a:alphaModFix/>
          </a:blip>
          <a:srcRect b="46652" l="0" r="55033" t="0"/>
          <a:stretch/>
        </p:blipFill>
        <p:spPr>
          <a:xfrm>
            <a:off x="400050" y="3124854"/>
            <a:ext cx="3693077" cy="1642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0"/>
          <p:cNvSpPr txBox="1"/>
          <p:nvPr/>
        </p:nvSpPr>
        <p:spPr>
          <a:xfrm>
            <a:off x="4810875" y="1517913"/>
            <a:ext cx="334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Desde cualquier documento de Google (docs, sheets, slides, etc.) puede acceder mediante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Tools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&gt; Script editor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Nota: abrirá los scripts para el documento desde el que se abrió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5" name="Google Shape;245;p50"/>
          <p:cNvSpPr txBox="1"/>
          <p:nvPr/>
        </p:nvSpPr>
        <p:spPr>
          <a:xfrm>
            <a:off x="4810875" y="3530688"/>
            <a:ext cx="334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Mediante la URL: 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script.google.com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Nunito"/>
                <a:ea typeface="Nunito"/>
                <a:cs typeface="Nunito"/>
                <a:sym typeface="Nunito"/>
              </a:rPr>
              <a:t>Nota: desde aquí pueden generarse nuevos scripts para otros documentos.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1"/>
          <p:cNvSpPr txBox="1"/>
          <p:nvPr/>
        </p:nvSpPr>
        <p:spPr>
          <a:xfrm>
            <a:off x="400050" y="18505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Elementos básicos del editor</a:t>
            </a:r>
            <a:endParaRPr sz="3000"/>
          </a:p>
        </p:txBody>
      </p:sp>
      <p:pic>
        <p:nvPicPr>
          <p:cNvPr id="251" name="Google Shape;2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1"/>
          <p:cNvPicPr preferRelativeResize="0"/>
          <p:nvPr/>
        </p:nvPicPr>
        <p:blipFill rotWithShape="1">
          <a:blip r:embed="rId4">
            <a:alphaModFix/>
          </a:blip>
          <a:srcRect b="0" l="0" r="37359" t="0"/>
          <a:stretch/>
        </p:blipFill>
        <p:spPr>
          <a:xfrm>
            <a:off x="2020145" y="1200025"/>
            <a:ext cx="5103698" cy="2743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51"/>
          <p:cNvCxnSpPr>
            <a:stCxn id="254" idx="1"/>
          </p:cNvCxnSpPr>
          <p:nvPr/>
        </p:nvCxnSpPr>
        <p:spPr>
          <a:xfrm rot="10800000">
            <a:off x="5251875" y="2475950"/>
            <a:ext cx="976200" cy="13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51"/>
          <p:cNvCxnSpPr>
            <a:stCxn id="254" idx="1"/>
          </p:cNvCxnSpPr>
          <p:nvPr/>
        </p:nvCxnSpPr>
        <p:spPr>
          <a:xfrm rot="10800000">
            <a:off x="5218575" y="3384650"/>
            <a:ext cx="1009500" cy="4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51"/>
          <p:cNvSpPr txBox="1"/>
          <p:nvPr/>
        </p:nvSpPr>
        <p:spPr>
          <a:xfrm>
            <a:off x="6228075" y="3642950"/>
            <a:ext cx="19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Funciones del script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56" name="Google Shape;256;p51"/>
          <p:cNvCxnSpPr/>
          <p:nvPr/>
        </p:nvCxnSpPr>
        <p:spPr>
          <a:xfrm>
            <a:off x="1708950" y="1242100"/>
            <a:ext cx="2117400" cy="3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51"/>
          <p:cNvSpPr txBox="1"/>
          <p:nvPr/>
        </p:nvSpPr>
        <p:spPr>
          <a:xfrm>
            <a:off x="256550" y="805450"/>
            <a:ext cx="160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Botón para ejecutar el script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58" name="Google Shape;258;p51"/>
          <p:cNvCxnSpPr>
            <a:stCxn id="259" idx="1"/>
          </p:cNvCxnSpPr>
          <p:nvPr/>
        </p:nvCxnSpPr>
        <p:spPr>
          <a:xfrm flipH="1">
            <a:off x="4693350" y="1005550"/>
            <a:ext cx="2898300" cy="5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51"/>
          <p:cNvSpPr txBox="1"/>
          <p:nvPr/>
        </p:nvSpPr>
        <p:spPr>
          <a:xfrm>
            <a:off x="7591650" y="805450"/>
            <a:ext cx="11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Debugging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60" name="Google Shape;260;p51"/>
          <p:cNvCxnSpPr>
            <a:stCxn id="261" idx="1"/>
          </p:cNvCxnSpPr>
          <p:nvPr/>
        </p:nvCxnSpPr>
        <p:spPr>
          <a:xfrm rot="10800000">
            <a:off x="5143350" y="1600600"/>
            <a:ext cx="244830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51"/>
          <p:cNvSpPr txBox="1"/>
          <p:nvPr/>
        </p:nvSpPr>
        <p:spPr>
          <a:xfrm>
            <a:off x="7591650" y="1559200"/>
            <a:ext cx="115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Menú de funciones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62" name="Google Shape;262;p51"/>
          <p:cNvCxnSpPr/>
          <p:nvPr/>
        </p:nvCxnSpPr>
        <p:spPr>
          <a:xfrm flipH="1" rot="10800000">
            <a:off x="1242100" y="2184075"/>
            <a:ext cx="10836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51"/>
          <p:cNvSpPr txBox="1"/>
          <p:nvPr/>
        </p:nvSpPr>
        <p:spPr>
          <a:xfrm>
            <a:off x="347725" y="2067375"/>
            <a:ext cx="1152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Otros servicios que pueden ser integrados en el script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"/>
          <p:cNvSpPr txBox="1"/>
          <p:nvPr/>
        </p:nvSpPr>
        <p:spPr>
          <a:xfrm>
            <a:off x="400050" y="18505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Ejecutando funciones manualmente</a:t>
            </a:r>
            <a:endParaRPr sz="3000"/>
          </a:p>
        </p:txBody>
      </p:sp>
      <p:pic>
        <p:nvPicPr>
          <p:cNvPr id="269" name="Google Shape;2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013" y="1035613"/>
            <a:ext cx="5724024" cy="350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52"/>
          <p:cNvCxnSpPr>
            <a:stCxn id="272" idx="1"/>
          </p:cNvCxnSpPr>
          <p:nvPr/>
        </p:nvCxnSpPr>
        <p:spPr>
          <a:xfrm rot="10800000">
            <a:off x="4637050" y="1240350"/>
            <a:ext cx="168390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52"/>
          <p:cNvCxnSpPr>
            <a:stCxn id="274" idx="1"/>
          </p:cNvCxnSpPr>
          <p:nvPr/>
        </p:nvCxnSpPr>
        <p:spPr>
          <a:xfrm rot="10800000">
            <a:off x="4937350" y="1690400"/>
            <a:ext cx="1383600" cy="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52"/>
          <p:cNvCxnSpPr/>
          <p:nvPr/>
        </p:nvCxnSpPr>
        <p:spPr>
          <a:xfrm flipH="1" rot="10800000">
            <a:off x="1294125" y="1240200"/>
            <a:ext cx="1358700" cy="7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52"/>
          <p:cNvSpPr txBox="1"/>
          <p:nvPr/>
        </p:nvSpPr>
        <p:spPr>
          <a:xfrm>
            <a:off x="6320950" y="1240350"/>
            <a:ext cx="26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1) Abre el menú de funciones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4" name="Google Shape;274;p52"/>
          <p:cNvSpPr txBox="1"/>
          <p:nvPr/>
        </p:nvSpPr>
        <p:spPr>
          <a:xfrm>
            <a:off x="6320950" y="1584500"/>
            <a:ext cx="26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2) Selecciona una de ellas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18750" y="1857150"/>
            <a:ext cx="180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) Ejecuta la función seleccionada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3"/>
          <p:cNvSpPr txBox="1"/>
          <p:nvPr/>
        </p:nvSpPr>
        <p:spPr>
          <a:xfrm>
            <a:off x="400050" y="18505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Ejecutando funciones programadas</a:t>
            </a:r>
            <a:endParaRPr sz="3000"/>
          </a:p>
        </p:txBody>
      </p:sp>
      <p:pic>
        <p:nvPicPr>
          <p:cNvPr id="282" name="Google Shape;2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53"/>
          <p:cNvCxnSpPr>
            <a:endCxn id="284" idx="1"/>
          </p:cNvCxnSpPr>
          <p:nvPr/>
        </p:nvCxnSpPr>
        <p:spPr>
          <a:xfrm>
            <a:off x="2334250" y="1308747"/>
            <a:ext cx="3849000" cy="4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53"/>
          <p:cNvCxnSpPr>
            <a:endCxn id="286" idx="1"/>
          </p:cNvCxnSpPr>
          <p:nvPr/>
        </p:nvCxnSpPr>
        <p:spPr>
          <a:xfrm>
            <a:off x="2584300" y="2040838"/>
            <a:ext cx="518700" cy="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53"/>
          <p:cNvCxnSpPr>
            <a:endCxn id="288" idx="1"/>
          </p:cNvCxnSpPr>
          <p:nvPr/>
        </p:nvCxnSpPr>
        <p:spPr>
          <a:xfrm>
            <a:off x="1512874" y="3247750"/>
            <a:ext cx="1780200" cy="4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53"/>
          <p:cNvSpPr txBox="1"/>
          <p:nvPr/>
        </p:nvSpPr>
        <p:spPr>
          <a:xfrm>
            <a:off x="218750" y="1090300"/>
            <a:ext cx="26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1) Desde el menú lateral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53"/>
          <p:cNvSpPr txBox="1"/>
          <p:nvPr/>
        </p:nvSpPr>
        <p:spPr>
          <a:xfrm>
            <a:off x="218750" y="1775350"/>
            <a:ext cx="260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2) Presiona el botón “Añadir activador”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1" name="Google Shape;291;p53"/>
          <p:cNvSpPr txBox="1"/>
          <p:nvPr/>
        </p:nvSpPr>
        <p:spPr>
          <a:xfrm>
            <a:off x="285425" y="2864113"/>
            <a:ext cx="180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3) Ejecuta la función seleccionada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4" name="Google Shape;2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250" y="805445"/>
            <a:ext cx="2524025" cy="197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3000" y="1706900"/>
            <a:ext cx="20669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074" y="2495975"/>
            <a:ext cx="2557850" cy="24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/>
          <p:nvPr/>
        </p:nvSpPr>
        <p:spPr>
          <a:xfrm>
            <a:off x="400038" y="18505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Servicios</a:t>
            </a:r>
            <a:endParaRPr sz="3000"/>
          </a:p>
        </p:txBody>
      </p:sp>
      <p:pic>
        <p:nvPicPr>
          <p:cNvPr id="297" name="Google Shape;2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487" y="862825"/>
            <a:ext cx="3081024" cy="390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4"/>
          <p:cNvSpPr txBox="1"/>
          <p:nvPr/>
        </p:nvSpPr>
        <p:spPr>
          <a:xfrm>
            <a:off x="4977550" y="2263950"/>
            <a:ext cx="33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Puedes integrar los servicios de Google que cuenten con una API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/>
          <p:nvPr/>
        </p:nvSpPr>
        <p:spPr>
          <a:xfrm>
            <a:off x="4695125" y="1366800"/>
            <a:ext cx="39693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Operaciones básicas con Google Apps Script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5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/>
        </p:nvSpPr>
        <p:spPr>
          <a:xfrm>
            <a:off x="366688" y="132030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Codelabs para la clase</a:t>
            </a:r>
            <a:endParaRPr sz="3000"/>
          </a:p>
        </p:txBody>
      </p:sp>
      <p:sp>
        <p:nvSpPr>
          <p:cNvPr id="314" name="Google Shape;314;p56"/>
          <p:cNvSpPr txBox="1"/>
          <p:nvPr/>
        </p:nvSpPr>
        <p:spPr>
          <a:xfrm>
            <a:off x="524700" y="1940700"/>
            <a:ext cx="809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Dentro de la clase veremos estos codelabs: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Hands-on with Google Apps Script: Accessing Google Sheets, Maps, and Gmail in 4 lines of code!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: ¡Nuestro primer vistazo a Apps Script!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lang="en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Fundamentals of Apps Script with Google Sheets #2: Spreadsheets, Sheets, and Ranges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Aprenderemos a manipular elementos básicos de un spreadsheet.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/>
        </p:nvSpPr>
        <p:spPr>
          <a:xfrm>
            <a:off x="400038" y="56610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endParaRPr sz="3000"/>
          </a:p>
        </p:txBody>
      </p:sp>
      <p:sp>
        <p:nvSpPr>
          <p:cNvPr id="320" name="Google Shape;320;p57"/>
          <p:cNvSpPr txBox="1"/>
          <p:nvPr/>
        </p:nvSpPr>
        <p:spPr>
          <a:xfrm>
            <a:off x="400050" y="1068900"/>
            <a:ext cx="8094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Instrucciones: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Por equipos, realicen este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Codelab</a:t>
            </a:r>
            <a:r>
              <a:rPr lang="en"/>
              <a:t>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Aprenderemos a generar gráficas automáticamente desde un spreadsheet e insertar estas gráficas en una presentación de Google Slides.</a:t>
            </a:r>
            <a:r>
              <a:rPr lang="en"/>
              <a:t> </a:t>
            </a:r>
            <a:r>
              <a:rPr lang="en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Fundamentals of Apps Script with Google Sheets #5: Chart and Present Data in Slides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rabicPeriod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Respondan las siguiente preguntas en equipo y manden sus respuestas a través de Slack (solo un miembro del equipo deberá enviarlas):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lphaLcPeriod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¿Qué nos permite hacer la función onOpen()?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lphaLcPeriod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¿Qué hace la función setNumHeaders()?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lphaLcPeriod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¿Con cuál función podemos elegir el lugar donde se mostrará la caja de leyendas?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lphaLcPeriod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¿Cuál es la función que tenemos que llamar siempre para crear nuestra gráfica.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lphaLcPeriod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¿Es posible actualizar la gráfica sin crear una nueva?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4094075" y="1900200"/>
            <a:ext cx="44187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Google Sheets y Apps Script</a:t>
            </a:r>
            <a:endParaRPr b="1"/>
          </a:p>
        </p:txBody>
      </p:sp>
      <p:pic>
        <p:nvPicPr>
          <p:cNvPr id="162" name="Google Shape;1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/>
        </p:nvSpPr>
        <p:spPr>
          <a:xfrm>
            <a:off x="400038" y="142800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Codelabs para complementar</a:t>
            </a:r>
            <a:endParaRPr sz="3000"/>
          </a:p>
        </p:txBody>
      </p:sp>
      <p:sp>
        <p:nvSpPr>
          <p:cNvPr id="326" name="Google Shape;326;p58"/>
          <p:cNvSpPr txBox="1"/>
          <p:nvPr/>
        </p:nvSpPr>
        <p:spPr>
          <a:xfrm>
            <a:off x="524700" y="2048400"/>
            <a:ext cx="809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Aquí te dejamos otros Codelabs que te podrían interesar ;D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Fundamentals of Apps Script with Google Sheets #1: Macros &amp; Custom Functions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Fundamentals of Apps Script with Google Sheets #3: Working with Data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Fundamentals of Apps Script with Google Sheets #4: Data Formatting bookmark_border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/>
        </p:nvSpPr>
        <p:spPr>
          <a:xfrm>
            <a:off x="1500000" y="2136900"/>
            <a:ext cx="6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77" name="Google Shape;1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2"/>
          <p:cNvSpPr txBox="1"/>
          <p:nvPr/>
        </p:nvSpPr>
        <p:spPr>
          <a:xfrm>
            <a:off x="502950" y="948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Empezaremos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estudiando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presentación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Wrangling</a:t>
            </a:r>
            <a:r>
              <a:rPr b="1" lang="en" sz="18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donde haremos una vista de ave sobre tópicos  importantes acerca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Sheets y Apps Script</a:t>
            </a:r>
            <a:r>
              <a:rPr b="1" lang="en" sz="1800">
                <a:solidFill>
                  <a:srgbClr val="E8E7E3"/>
                </a:solidFill>
              </a:rPr>
              <a:t>📊💜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Después, haremos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, el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Google Codelab para Apps Script</a:t>
            </a:r>
            <a:r>
              <a:rPr b="1" lang="en" sz="1800">
                <a:solidFill>
                  <a:srgbClr val="E8E7E3"/>
                </a:solidFill>
              </a:rPr>
              <a:t>📊💜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fortalecer nuestras habilidades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construcción de flujos automatizados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Apps Script</a:t>
            </a:r>
            <a:r>
              <a:rPr b="1" lang="en" sz="1800">
                <a:solidFill>
                  <a:srgbClr val="E8E7E3"/>
                </a:solidFill>
              </a:rPr>
              <a:t>🤖💜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daremos un breve espacio para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6:30 - 6:40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6:40 - 6:45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6:45 - 8:00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Presentación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Data Wrangling: Google Spreadsheets y AppScripts.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 PM BREAK.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8:15 - 9:20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Google Colab para AppScripts.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43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85" name="Google Shape;1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450" y="360145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93" name="Google Shape;1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4"/>
          <p:cNvSpPr txBox="1"/>
          <p:nvPr/>
        </p:nvSpPr>
        <p:spPr>
          <a:xfrm>
            <a:off x="2179275" y="1100950"/>
            <a:ext cx="63066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 Data Engineering Toolbox: ¿En qué etapa estamos?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¿Qué es y qué podemos hacer con Google Apps Script?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El editor de Apps Script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3. Operaciones básicas con Google Apps Script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Engineering toolbox: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¿En qué etapa estamos?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5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¿En qué etapa estamos?</a:t>
            </a:r>
            <a:endParaRPr sz="2700"/>
          </a:p>
        </p:txBody>
      </p:sp>
      <p:pic>
        <p:nvPicPr>
          <p:cNvPr id="209" name="Google Shape;2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6"/>
          <p:cNvSpPr txBox="1"/>
          <p:nvPr/>
        </p:nvSpPr>
        <p:spPr>
          <a:xfrm>
            <a:off x="522550" y="1506725"/>
            <a:ext cx="3385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Descubrimiento.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Estructura.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Limpieza.</a:t>
            </a:r>
            <a:endParaRPr b="1" sz="2100">
              <a:solidFill>
                <a:srgbClr val="441848"/>
              </a:solidFill>
              <a:highlight>
                <a:srgbClr val="F1C23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Enriquecimiento.</a:t>
            </a:r>
            <a:endParaRPr b="1" sz="2100">
              <a:solidFill>
                <a:srgbClr val="441848"/>
              </a:solidFill>
              <a:highlight>
                <a:srgbClr val="F1C23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Validación.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Publicación.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800" y="1271351"/>
            <a:ext cx="5402051" cy="26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¿Qué es y qué podemos hacer con Google Apps Script?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7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